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6"/>
  </p:notesMasterIdLst>
  <p:sldIdLst>
    <p:sldId id="385" r:id="rId2"/>
    <p:sldId id="471" r:id="rId3"/>
    <p:sldId id="472" r:id="rId4"/>
    <p:sldId id="473" r:id="rId5"/>
    <p:sldId id="474" r:id="rId6"/>
    <p:sldId id="475" r:id="rId7"/>
    <p:sldId id="476" r:id="rId8"/>
    <p:sldId id="477" r:id="rId9"/>
    <p:sldId id="464" r:id="rId10"/>
    <p:sldId id="465" r:id="rId11"/>
    <p:sldId id="466" r:id="rId12"/>
    <p:sldId id="467" r:id="rId13"/>
    <p:sldId id="468" r:id="rId14"/>
    <p:sldId id="469" r:id="rId15"/>
    <p:sldId id="470" r:id="rId16"/>
    <p:sldId id="456" r:id="rId17"/>
    <p:sldId id="457" r:id="rId18"/>
    <p:sldId id="458" r:id="rId19"/>
    <p:sldId id="460" r:id="rId20"/>
    <p:sldId id="461" r:id="rId21"/>
    <p:sldId id="462" r:id="rId22"/>
    <p:sldId id="463" r:id="rId23"/>
    <p:sldId id="444" r:id="rId24"/>
    <p:sldId id="445" r:id="rId25"/>
    <p:sldId id="446" r:id="rId26"/>
    <p:sldId id="455" r:id="rId27"/>
    <p:sldId id="449" r:id="rId28"/>
    <p:sldId id="450" r:id="rId29"/>
    <p:sldId id="451" r:id="rId30"/>
    <p:sldId id="454" r:id="rId31"/>
    <p:sldId id="453" r:id="rId32"/>
    <p:sldId id="433" r:id="rId33"/>
    <p:sldId id="434" r:id="rId34"/>
    <p:sldId id="435" r:id="rId35"/>
    <p:sldId id="440" r:id="rId36"/>
    <p:sldId id="441" r:id="rId37"/>
    <p:sldId id="436" r:id="rId38"/>
    <p:sldId id="437" r:id="rId39"/>
    <p:sldId id="438" r:id="rId40"/>
    <p:sldId id="443" r:id="rId41"/>
    <p:sldId id="442" r:id="rId42"/>
    <p:sldId id="425" r:id="rId43"/>
    <p:sldId id="426" r:id="rId44"/>
    <p:sldId id="427" r:id="rId45"/>
    <p:sldId id="428" r:id="rId46"/>
    <p:sldId id="429" r:id="rId47"/>
    <p:sldId id="430" r:id="rId48"/>
    <p:sldId id="432" r:id="rId49"/>
    <p:sldId id="412" r:id="rId50"/>
    <p:sldId id="413" r:id="rId51"/>
    <p:sldId id="414" r:id="rId52"/>
    <p:sldId id="415" r:id="rId53"/>
    <p:sldId id="423" r:id="rId54"/>
    <p:sldId id="420" r:id="rId55"/>
    <p:sldId id="424" r:id="rId56"/>
    <p:sldId id="400" r:id="rId57"/>
    <p:sldId id="401" r:id="rId58"/>
    <p:sldId id="402" r:id="rId59"/>
    <p:sldId id="405" r:id="rId60"/>
    <p:sldId id="406" r:id="rId61"/>
    <p:sldId id="407" r:id="rId62"/>
    <p:sldId id="410" r:id="rId63"/>
    <p:sldId id="404" r:id="rId64"/>
    <p:sldId id="409" r:id="rId65"/>
    <p:sldId id="411" r:id="rId66"/>
    <p:sldId id="395" r:id="rId67"/>
    <p:sldId id="396" r:id="rId68"/>
    <p:sldId id="397" r:id="rId69"/>
    <p:sldId id="399" r:id="rId70"/>
    <p:sldId id="398" r:id="rId71"/>
    <p:sldId id="391" r:id="rId72"/>
    <p:sldId id="392" r:id="rId73"/>
    <p:sldId id="393" r:id="rId74"/>
    <p:sldId id="394" r:id="rId75"/>
    <p:sldId id="386" r:id="rId76"/>
    <p:sldId id="387" r:id="rId77"/>
    <p:sldId id="388" r:id="rId78"/>
    <p:sldId id="389" r:id="rId79"/>
    <p:sldId id="390" r:id="rId80"/>
    <p:sldId id="379" r:id="rId81"/>
    <p:sldId id="383" r:id="rId82"/>
    <p:sldId id="382" r:id="rId83"/>
    <p:sldId id="381" r:id="rId84"/>
    <p:sldId id="378" r:id="rId85"/>
    <p:sldId id="384" r:id="rId86"/>
    <p:sldId id="359" r:id="rId87"/>
    <p:sldId id="372" r:id="rId88"/>
    <p:sldId id="375" r:id="rId89"/>
    <p:sldId id="373" r:id="rId90"/>
    <p:sldId id="376" r:id="rId91"/>
    <p:sldId id="377" r:id="rId92"/>
    <p:sldId id="371" r:id="rId93"/>
    <p:sldId id="360" r:id="rId94"/>
    <p:sldId id="361" r:id="rId95"/>
    <p:sldId id="362" r:id="rId96"/>
    <p:sldId id="363" r:id="rId97"/>
    <p:sldId id="364" r:id="rId98"/>
    <p:sldId id="366" r:id="rId99"/>
    <p:sldId id="367" r:id="rId100"/>
    <p:sldId id="368" r:id="rId101"/>
    <p:sldId id="369" r:id="rId102"/>
    <p:sldId id="370" r:id="rId103"/>
    <p:sldId id="365" r:id="rId104"/>
    <p:sldId id="349" r:id="rId105"/>
    <p:sldId id="350" r:id="rId106"/>
    <p:sldId id="351" r:id="rId107"/>
    <p:sldId id="352" r:id="rId108"/>
    <p:sldId id="353" r:id="rId109"/>
    <p:sldId id="354" r:id="rId110"/>
    <p:sldId id="355" r:id="rId111"/>
    <p:sldId id="356" r:id="rId112"/>
    <p:sldId id="357" r:id="rId113"/>
    <p:sldId id="358" r:id="rId114"/>
    <p:sldId id="279" r:id="rId1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37"/>
    <p:restoredTop sz="91348"/>
  </p:normalViewPr>
  <p:slideViewPr>
    <p:cSldViewPr snapToGrid="0" snapToObjects="1">
      <p:cViewPr varScale="1">
        <p:scale>
          <a:sx n="328" d="100"/>
          <a:sy n="328" d="100"/>
        </p:scale>
        <p:origin x="17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presProps" Target="pres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viewProps" Target="view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media/hdphoto1.wdp>
</file>

<file path=ppt/media/image1.png>
</file>

<file path=ppt/media/image10.png>
</file>

<file path=ppt/media/image11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AF6D6-1DB0-1244-9B25-5A6D343B9057}" type="datetimeFigureOut">
              <a:rPr lang="en-US" smtClean="0"/>
              <a:t>11/8/20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69292-6ADB-0549-B350-F2240BA4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153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755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92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235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666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100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13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462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64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452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5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5978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057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Supposed to be a two day strike where you don’t do any professor related tasks and learn about BLM and challenges of underrepresented people, and what can be done to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512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where all of this started and popularized this year, which, for me was the black lives matter protests.</a:t>
            </a:r>
          </a:p>
          <a:p>
            <a:r>
              <a:rPr lang="en-US" dirty="0"/>
              <a:t>BLM has been around for many years, but the very public, and unfair, murders of black people by police ignited the movement</a:t>
            </a:r>
          </a:p>
          <a:p>
            <a:r>
              <a:rPr lang="en-US" dirty="0"/>
              <a:t>For instance, </a:t>
            </a:r>
            <a:r>
              <a:rPr lang="en-US" dirty="0" err="1"/>
              <a:t>geore</a:t>
            </a:r>
            <a:r>
              <a:rPr lang="en-US" dirty="0"/>
              <a:t> </a:t>
            </a:r>
            <a:r>
              <a:rPr lang="en-US" dirty="0" err="1"/>
              <a:t>floyd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44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Breonna Taylor was a nurse just at home in her apartment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018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Linden Cameron was a 13 year old shot in the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659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Daniel Prude who was pinned and hooded by officers, who then blamed it on drug overdose, which leverages deep seated biases about black people.</a:t>
            </a:r>
          </a:p>
          <a:p>
            <a:r>
              <a:rPr lang="en-US" dirty="0"/>
              <a:t>These events are tragic, and simply symptoms of a deep disparity between African </a:t>
            </a:r>
            <a:r>
              <a:rPr lang="en-US" dirty="0" err="1"/>
              <a:t>americans</a:t>
            </a:r>
            <a:r>
              <a:rPr lang="en-US" dirty="0"/>
              <a:t> and the rest of America.</a:t>
            </a:r>
          </a:p>
          <a:p>
            <a:r>
              <a:rPr lang="en-US" dirty="0"/>
              <a:t>The US has historically treated immigrants of all kinds poorly, but African </a:t>
            </a:r>
            <a:r>
              <a:rPr lang="en-US" dirty="0" err="1"/>
              <a:t>americans</a:t>
            </a:r>
            <a:r>
              <a:rPr lang="en-US" dirty="0"/>
              <a:t> have been systematically oppressed from day one of the nation’s founding.</a:t>
            </a:r>
          </a:p>
          <a:p>
            <a:r>
              <a:rPr lang="en-US" dirty="0"/>
              <a:t>BLM is simply the manifestation of the outrage at this inequity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66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 the WNBA led the sports world in going on a strike to further publicize this issue, and other sports </a:t>
            </a:r>
            <a:r>
              <a:rPr lang="en-US" dirty="0" err="1"/>
              <a:t>leaguse</a:t>
            </a:r>
            <a:r>
              <a:rPr lang="en-US" dirty="0"/>
              <a:t> followed.</a:t>
            </a:r>
          </a:p>
          <a:p>
            <a:r>
              <a:rPr lang="en-US" dirty="0" err="1"/>
              <a:t>ScholarStrike</a:t>
            </a:r>
            <a:r>
              <a:rPr lang="en-US" dirty="0"/>
              <a:t> was a reaction by academics in support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992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cancel class, I’ll list here terms that are worth searching for to educate your self a bit about what’s going on.  We will share these terms in the slack.</a:t>
            </a:r>
          </a:p>
          <a:p>
            <a:r>
              <a:rPr lang="en-US" dirty="0"/>
              <a:t>These are issues that I am not an expert in either, but I am happy to discuss these in recitation or OH.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29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56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23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334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370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95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052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11/8/20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11/8/20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11/8/20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11/8/20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11/8/20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11/8/20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11/8/20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DA5F-B3E6-FC47-B56B-EF6255D7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79D4E-E5F3-DE47-B553-A1010A676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6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7121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iscussion prompt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Where do you usually get your news?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094844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Multi-dimensional indexing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A1 is out, due 9/20</a:t>
            </a:r>
          </a:p>
        </p:txBody>
      </p:sp>
    </p:spTree>
    <p:extLst>
      <p:ext uri="{BB962C8B-B14F-4D97-AF65-F5344CB8AC3E}">
        <p14:creationId xmlns:p14="http://schemas.microsoft.com/office/powerpoint/2010/main" val="159359486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Share your favorite quick cooking recipe, </a:t>
            </a:r>
          </a:p>
          <a:p>
            <a:pPr marL="0" indent="0" algn="ctr">
              <a:buNone/>
            </a:pPr>
            <a:r>
              <a:rPr lang="en-US" dirty="0"/>
              <a:t>or what you would like to cook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93081273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115659508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BE8D-6482-534A-A57B-39B45C2D2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328080-CF5C-4A44-9D12-D9DD3B91E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5563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(still evolving)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PC reviews due tomorrow</a:t>
            </a:r>
          </a:p>
          <a:p>
            <a:pPr marL="0" indent="0">
              <a:buNone/>
            </a:pPr>
            <a:r>
              <a:rPr lang="en-US" dirty="0"/>
              <a:t>A4 due tomorrow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15272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for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0 by 9/13 11:59PM 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w6113.github.io</a:t>
            </a:r>
          </a:p>
        </p:txBody>
      </p:sp>
    </p:spTree>
    <p:extLst>
      <p:ext uri="{BB962C8B-B14F-4D97-AF65-F5344CB8AC3E}">
        <p14:creationId xmlns:p14="http://schemas.microsoft.com/office/powerpoint/2010/main" val="2823693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407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Kostas </a:t>
            </a:r>
            <a:r>
              <a:rPr lang="en-US" sz="2200" dirty="0" err="1"/>
              <a:t>Karanasos</a:t>
            </a:r>
            <a:r>
              <a:rPr lang="en-US" sz="2200" dirty="0"/>
              <a:t> (Microsoft Gray Labs)</a:t>
            </a:r>
          </a:p>
          <a:p>
            <a:pPr marL="0" indent="0">
              <a:buNone/>
            </a:pPr>
            <a:r>
              <a:rPr lang="en-US" sz="2200" dirty="0"/>
              <a:t>	Lab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6746538" y="1690688"/>
            <a:ext cx="53036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latin typeface="Avenir Next" panose="020B0503020202020204" pitchFamily="34" charset="0"/>
              </a:rPr>
              <a:t>Kalavri</a:t>
            </a:r>
            <a:r>
              <a:rPr lang="en-US" sz="2200" dirty="0"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b="1" dirty="0">
                <a:solidFill>
                  <a:srgbClr val="FF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b="1" dirty="0" err="1">
                <a:solidFill>
                  <a:srgbClr val="FF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b="1" dirty="0">
                <a:solidFill>
                  <a:srgbClr val="FF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b="1" dirty="0">
                <a:solidFill>
                  <a:srgbClr val="FF0000"/>
                </a:solidFill>
                <a:latin typeface="Avenir Next" panose="020B0503020202020204" pitchFamily="34" charset="0"/>
              </a:rPr>
              <a:t>	</a:t>
            </a:r>
            <a:r>
              <a:rPr lang="en-US" sz="2200" b="1" dirty="0" err="1">
                <a:solidFill>
                  <a:srgbClr val="FF0000"/>
                </a:solidFill>
                <a:latin typeface="Avenir Next" panose="020B0503020202020204" pitchFamily="34" charset="0"/>
              </a:rPr>
              <a:t>CrocodileDB</a:t>
            </a:r>
            <a:endParaRPr lang="en-US" sz="2200" b="1" dirty="0">
              <a:solidFill>
                <a:srgbClr val="FF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12/?	Cong Yu (Google)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Fact Checking &amp; Structure Data</a:t>
            </a: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996643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32" y="1603357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Discuss tips for reading papers &amp; writing good reviews</a:t>
            </a:r>
          </a:p>
          <a:p>
            <a:pPr marL="0" indent="0" algn="ctr">
              <a:buNone/>
            </a:pPr>
            <a:r>
              <a:rPr lang="en-US" sz="3200" dirty="0"/>
              <a:t>Each group shares 2 tips with the class</a:t>
            </a:r>
          </a:p>
        </p:txBody>
      </p:sp>
    </p:spTree>
    <p:extLst>
      <p:ext uri="{BB962C8B-B14F-4D97-AF65-F5344CB8AC3E}">
        <p14:creationId xmlns:p14="http://schemas.microsoft.com/office/powerpoint/2010/main" val="2278660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2" name="Picture 4" descr="Crayon Shin-chan Animation Television Show TV Asahi Cartoon, PNG, 648x721px, Watercolor, Cartoon, Flower, Frame, Heart Download Free">
            <a:extLst>
              <a:ext uri="{FF2B5EF4-FFF2-40B4-BE49-F238E27FC236}">
                <a16:creationId xmlns:a16="http://schemas.microsoft.com/office/drawing/2014/main" id="{B9779E43-17CF-A54D-93B5-D3B36C785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16" b="99029" l="10000" r="90000">
                        <a14:foregroundMark x1="38293" y1="11789" x2="49634" y2="6103"/>
                        <a14:foregroundMark x1="49634" y1="6103" x2="57561" y2="4854"/>
                        <a14:foregroundMark x1="57561" y1="4854" x2="74756" y2="19417"/>
                        <a14:foregroundMark x1="74756" y1="19417" x2="48049" y2="25243"/>
                        <a14:foregroundMark x1="48049" y1="25243" x2="35976" y2="23578"/>
                        <a14:foregroundMark x1="35976" y1="23578" x2="36951" y2="14563"/>
                        <a14:foregroundMark x1="36951" y1="14563" x2="46829" y2="10680"/>
                        <a14:foregroundMark x1="46829" y1="10680" x2="53537" y2="17476"/>
                        <a14:foregroundMark x1="53537" y1="17476" x2="57805" y2="10957"/>
                        <a14:foregroundMark x1="57805" y1="10957" x2="63415" y2="16366"/>
                        <a14:foregroundMark x1="58537" y1="24411" x2="59390" y2="23301"/>
                        <a14:foregroundMark x1="41829" y1="24688" x2="41829" y2="28988"/>
                        <a14:foregroundMark x1="31463" y1="94868" x2="52073" y2="95007"/>
                        <a14:foregroundMark x1="52073" y1="95007" x2="71707" y2="94591"/>
                        <a14:foregroundMark x1="71707" y1="94591" x2="72073" y2="94452"/>
                        <a14:foregroundMark x1="25732" y1="99584" x2="29390" y2="93204"/>
                        <a14:foregroundMark x1="29390" y1="93204" x2="57927" y2="88350"/>
                        <a14:foregroundMark x1="57927" y1="88350" x2="64634" y2="88211"/>
                        <a14:foregroundMark x1="64634" y1="88211" x2="71341" y2="93065"/>
                        <a14:foregroundMark x1="71341" y1="93065" x2="72561" y2="99029"/>
                        <a14:foregroundMark x1="43780" y1="25520" x2="44024" y2="262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2439" y="3283752"/>
            <a:ext cx="4064880" cy="3574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8138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BC5378B-5E7A-3946-A0B5-7B3D2E794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32" y="1603357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Discuss tips for reading papers &amp; writing good reviews</a:t>
            </a:r>
          </a:p>
          <a:p>
            <a:pPr marL="0" indent="0" algn="ctr">
              <a:buNone/>
            </a:pPr>
            <a:r>
              <a:rPr lang="en-US" sz="3200" dirty="0"/>
              <a:t>Each group shares 2 tips with the class</a:t>
            </a:r>
          </a:p>
        </p:txBody>
      </p:sp>
    </p:spTree>
    <p:extLst>
      <p:ext uri="{BB962C8B-B14F-4D97-AF65-F5344CB8AC3E}">
        <p14:creationId xmlns:p14="http://schemas.microsoft.com/office/powerpoint/2010/main" val="889170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16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Inc Mat Views</a:t>
            </a:r>
          </a:p>
        </p:txBody>
      </p:sp>
    </p:spTree>
    <p:extLst>
      <p:ext uri="{BB962C8B-B14F-4D97-AF65-F5344CB8AC3E}">
        <p14:creationId xmlns:p14="http://schemas.microsoft.com/office/powerpoint/2010/main" val="1160019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90309" y="127121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iscussion prompt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Discuss Tuesday’s lecture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992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Paper draft due TODAY</a:t>
            </a:r>
          </a:p>
          <a:p>
            <a:pPr marL="0" indent="0">
              <a:buNone/>
            </a:pPr>
            <a:r>
              <a:rPr lang="en-US" sz="2000" dirty="0"/>
              <a:t>https://</a:t>
            </a:r>
            <a:r>
              <a:rPr lang="en-US" sz="2000" dirty="0" err="1"/>
              <a:t>easychair.org</a:t>
            </a:r>
            <a:r>
              <a:rPr lang="en-US" sz="2000" dirty="0"/>
              <a:t>/conferences/?conf=w611320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 class on election 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Next 2 reviews will be dedicated to your assigned PC papers</a:t>
            </a:r>
          </a:p>
          <a:p>
            <a:pPr marL="0" indent="0">
              <a:buNone/>
            </a:pPr>
            <a:r>
              <a:rPr lang="en-US" dirty="0"/>
              <a:t>Assignments out tomorrow</a:t>
            </a:r>
          </a:p>
        </p:txBody>
      </p:sp>
    </p:spTree>
    <p:extLst>
      <p:ext uri="{BB962C8B-B14F-4D97-AF65-F5344CB8AC3E}">
        <p14:creationId xmlns:p14="http://schemas.microsoft.com/office/powerpoint/2010/main" val="2168887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407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Kostas </a:t>
            </a:r>
            <a:r>
              <a:rPr lang="en-US" sz="2200" dirty="0" err="1"/>
              <a:t>Karanasos</a:t>
            </a:r>
            <a:r>
              <a:rPr lang="en-US" sz="2200" dirty="0"/>
              <a:t> (Microsoft Gray Labs)</a:t>
            </a:r>
          </a:p>
          <a:p>
            <a:pPr marL="0" indent="0">
              <a:buNone/>
            </a:pPr>
            <a:r>
              <a:rPr lang="en-US" sz="2200" dirty="0"/>
              <a:t>	Lab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6746538" y="1690688"/>
            <a:ext cx="53036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latin typeface="Avenir Next" panose="020B0503020202020204" pitchFamily="34" charset="0"/>
              </a:rPr>
              <a:t>Kalavri</a:t>
            </a:r>
            <a:r>
              <a:rPr lang="en-US" sz="2200" dirty="0"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b="1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b="1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b="1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b="1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b="1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b="1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12/?	Cong Yu (Google)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Fact Checking &amp; Structure Data</a:t>
            </a: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4076125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18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Datalog</a:t>
            </a:r>
            <a:r>
              <a:rPr lang="en-US" dirty="0"/>
              <a:t> and Recursive Queries</a:t>
            </a:r>
          </a:p>
        </p:txBody>
      </p:sp>
    </p:spTree>
    <p:extLst>
      <p:ext uri="{BB962C8B-B14F-4D97-AF65-F5344CB8AC3E}">
        <p14:creationId xmlns:p14="http://schemas.microsoft.com/office/powerpoint/2010/main" val="20879517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388F35-9367-154F-8385-0A8C9066FD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94132" y="1603357"/>
                <a:ext cx="11003734" cy="441230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200" dirty="0"/>
                  <a:t>G1: If memory is expensive, and deltas arrive at varying rates, what are ways an incremental materialization system might balance memory utilization vs refresh latency?</a:t>
                </a:r>
              </a:p>
              <a:p>
                <a:pPr marL="0" indent="0">
                  <a:buNone/>
                </a:pPr>
                <a:endParaRPr lang="en-US" sz="32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r>
                  <a:rPr lang="en-US" sz="3200" dirty="0"/>
                  <a:t>G2: come up with an example 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sz="3200" dirty="0"/>
                  <a:t> is expensive to maintain, but materializing subqueries would be cheap.  Explain why.</a:t>
                </a:r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endParaRPr lang="en-US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388F35-9367-154F-8385-0A8C9066FD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4132" y="1603357"/>
                <a:ext cx="11003734" cy="4412305"/>
              </a:xfrm>
              <a:blipFill>
                <a:blip r:embed="rId2"/>
                <a:stretch>
                  <a:fillRect l="-1382" t="-2586" r="-13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98290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1028" name="Picture 4" descr="Man with pug dog head in glasses showing thumbs up. Amusing man with pug dog head in checkered shirt and glasses and showing thumbs up over grey background stock image">
            <a:extLst>
              <a:ext uri="{FF2B5EF4-FFF2-40B4-BE49-F238E27FC236}">
                <a16:creationId xmlns:a16="http://schemas.microsoft.com/office/drawing/2014/main" id="{66CF0046-DD97-4B4C-8D80-27DCE01C0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471" y="1430448"/>
            <a:ext cx="6367529" cy="4242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6B51AA7-43B9-DC4E-A29C-39A36BB8F23A}"/>
              </a:ext>
            </a:extLst>
          </p:cNvPr>
          <p:cNvSpPr/>
          <p:nvPr/>
        </p:nvSpPr>
        <p:spPr>
          <a:xfrm>
            <a:off x="6096000" y="65810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dirty="0"/>
              <a:t>https://</a:t>
            </a:r>
            <a:r>
              <a:rPr lang="en-US" sz="1200" dirty="0" err="1"/>
              <a:t>www.dreamstime.com</a:t>
            </a:r>
            <a:r>
              <a:rPr lang="en-US" sz="1200" dirty="0"/>
              <a:t>/photos-images/dog-thumbs-</a:t>
            </a:r>
            <a:r>
              <a:rPr lang="en-US" sz="1200" dirty="0" err="1"/>
              <a:t>up.html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14286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4BC5378B-5E7A-3946-A0B5-7B3D2E7942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94132" y="1603357"/>
                <a:ext cx="11003734" cy="441230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200" dirty="0"/>
                  <a:t>G1: If memory is expensive, and deltas arrive at varying rates, what are ways an incremental materialization system might balance memory utilization vs refresh latency?</a:t>
                </a:r>
              </a:p>
              <a:p>
                <a:pPr marL="0" indent="0">
                  <a:buNone/>
                </a:pPr>
                <a:endParaRPr lang="en-US" sz="32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r>
                  <a:rPr lang="en-US" sz="3200" dirty="0"/>
                  <a:t>G2: come up with an example 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sz="3200" dirty="0"/>
                  <a:t> is expensive to maintain, but materializing subqueries would be cheap.  Explain why.</a:t>
                </a:r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endParaRPr lang="en-US" b="1" dirty="0"/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4BC5378B-5E7A-3946-A0B5-7B3D2E7942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4132" y="1603357"/>
                <a:ext cx="11003734" cy="4412305"/>
              </a:xfrm>
              <a:blipFill>
                <a:blip r:embed="rId2"/>
                <a:stretch>
                  <a:fillRect l="-1382" t="-2586" r="-13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73332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Materialized Views</a:t>
            </a:r>
          </a:p>
        </p:txBody>
      </p:sp>
    </p:spTree>
    <p:extLst>
      <p:ext uri="{BB962C8B-B14F-4D97-AF65-F5344CB8AC3E}">
        <p14:creationId xmlns:p14="http://schemas.microsoft.com/office/powerpoint/2010/main" val="1401148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90309" y="127121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iscussion prompt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Have you watched the social dilemma?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5443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deadline has passed.  5 grace days in effect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Paper draft 10/29 </a:t>
            </a:r>
          </a:p>
          <a:p>
            <a:pPr marL="0" indent="0">
              <a:buNone/>
            </a:pPr>
            <a:r>
              <a:rPr lang="en-US" sz="2000" dirty="0"/>
              <a:t>https://</a:t>
            </a:r>
            <a:r>
              <a:rPr lang="en-US" sz="2000" dirty="0" err="1"/>
              <a:t>easychair.org</a:t>
            </a:r>
            <a:r>
              <a:rPr lang="en-US" sz="2000" dirty="0"/>
              <a:t>/conferences/?conf=w611320 </a:t>
            </a:r>
          </a:p>
          <a:p>
            <a:pPr marL="0" indent="0">
              <a:buNone/>
            </a:pPr>
            <a:r>
              <a:rPr lang="en-US" sz="2000" dirty="0"/>
              <a:t>Invites emailed to serve on the program committee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6707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CA390-E0AC-5442-AF02-CA1BE1B35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72CCB-3860-C449-9F38-87504D6C0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99F46E-FD42-2943-B0DE-CDF8E084B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16694"/>
            <a:ext cx="9626600" cy="3784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CDADB1-E805-0D44-BB9B-3F080405C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428" y="1447800"/>
            <a:ext cx="9652000" cy="3962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5A3D59-0012-824D-9542-8D39EFCFD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000" y="2743200"/>
            <a:ext cx="9626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45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Kostas </a:t>
            </a:r>
            <a:r>
              <a:rPr lang="en-US" sz="2200" dirty="0" err="1"/>
              <a:t>Karanasos</a:t>
            </a:r>
            <a:r>
              <a:rPr lang="en-US" sz="2200" dirty="0"/>
              <a:t> (Microsoft Gray Labs)</a:t>
            </a:r>
          </a:p>
          <a:p>
            <a:pPr marL="0" indent="0">
              <a:buNone/>
            </a:pPr>
            <a:r>
              <a:rPr lang="en-US" sz="2200" dirty="0"/>
              <a:t>	Lab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Avenir Next" panose="020B0503020202020204" pitchFamily="34" charset="0"/>
              </a:rPr>
              <a:t>10/27	Vasiliki </a:t>
            </a:r>
            <a:r>
              <a:rPr lang="en-US" sz="2200" b="1" dirty="0" err="1">
                <a:latin typeface="Avenir Next" panose="020B0503020202020204" pitchFamily="34" charset="0"/>
              </a:rPr>
              <a:t>Kalavri</a:t>
            </a:r>
            <a:r>
              <a:rPr lang="en-US" sz="2200" b="1" dirty="0"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b="1" dirty="0"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82908-581C-A841-BB25-C7E080C8F1A5}"/>
              </a:ext>
            </a:extLst>
          </p:cNvPr>
          <p:cNvSpPr txBox="1"/>
          <p:nvPr/>
        </p:nvSpPr>
        <p:spPr>
          <a:xfrm>
            <a:off x="6788020" y="365125"/>
            <a:ext cx="540398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</a:rPr>
              <a:t>Vasiliki’s talk is 4-5:30PM!</a:t>
            </a:r>
          </a:p>
          <a:p>
            <a:pPr algn="l"/>
            <a:r>
              <a:rPr lang="en-US" sz="3200" b="1" i="1" dirty="0">
                <a:solidFill>
                  <a:srgbClr val="FF0000"/>
                </a:solidFill>
                <a:latin typeface="Avenir Next" panose="020B0503020202020204" pitchFamily="34" charset="0"/>
              </a:rPr>
              <a:t>Replaces</a:t>
            </a: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</a:rPr>
              <a:t> Tuesday Class</a:t>
            </a:r>
          </a:p>
        </p:txBody>
      </p:sp>
    </p:spTree>
    <p:extLst>
      <p:ext uri="{BB962C8B-B14F-4D97-AF65-F5344CB8AC3E}">
        <p14:creationId xmlns:p14="http://schemas.microsoft.com/office/powerpoint/2010/main" val="754358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Discuss a non-database use case </a:t>
            </a:r>
          </a:p>
          <a:p>
            <a:pPr marL="0" indent="0" algn="ctr">
              <a:buNone/>
            </a:pPr>
            <a:r>
              <a:rPr lang="en-US" sz="3200" dirty="0"/>
              <a:t>that could be viewed from a </a:t>
            </a:r>
          </a:p>
          <a:p>
            <a:pPr marL="0" indent="0" algn="ctr">
              <a:buNone/>
            </a:pPr>
            <a:r>
              <a:rPr lang="en-US" sz="3200" dirty="0"/>
              <a:t>materialized view perspective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(systems, hardware, government, real-life,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etc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Explore the implications</a:t>
            </a:r>
          </a:p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94592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umbs Up Crying Cat | Know Your Meme">
            <a:extLst>
              <a:ext uri="{FF2B5EF4-FFF2-40B4-BE49-F238E27FC236}">
                <a16:creationId xmlns:a16="http://schemas.microsoft.com/office/drawing/2014/main" id="{48C9B3CB-2514-D74F-973F-683A891E9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028" y="604687"/>
            <a:ext cx="5708210" cy="5415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3EF9F8-42E9-0143-B01F-054183EB3771}"/>
              </a:ext>
            </a:extLst>
          </p:cNvPr>
          <p:cNvSpPr txBox="1"/>
          <p:nvPr/>
        </p:nvSpPr>
        <p:spPr>
          <a:xfrm>
            <a:off x="6058330" y="837832"/>
            <a:ext cx="2757486" cy="156966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SPEAKS UP</a:t>
            </a:r>
          </a:p>
          <a:p>
            <a:pPr algn="ctr"/>
            <a:r>
              <a:rPr lang="en-US" sz="480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THUMB UP</a:t>
            </a:r>
          </a:p>
        </p:txBody>
      </p:sp>
    </p:spTree>
    <p:extLst>
      <p:ext uri="{BB962C8B-B14F-4D97-AF65-F5344CB8AC3E}">
        <p14:creationId xmlns:p14="http://schemas.microsoft.com/office/powerpoint/2010/main" val="3728635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7121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iscussion prompt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Where do you usually get your news?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7801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Discuss a non-database use case </a:t>
            </a:r>
          </a:p>
          <a:p>
            <a:pPr marL="0" indent="0" algn="ctr">
              <a:buNone/>
            </a:pPr>
            <a:r>
              <a:rPr lang="en-US" sz="3200" dirty="0"/>
              <a:t>that could be viewed from a </a:t>
            </a:r>
          </a:p>
          <a:p>
            <a:pPr marL="0" indent="0" algn="ctr">
              <a:buNone/>
            </a:pPr>
            <a:r>
              <a:rPr lang="en-US" sz="3200" dirty="0"/>
              <a:t>materialized view perspective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(systems, hardware, government, real-life,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etc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Explore the implications!</a:t>
            </a:r>
          </a:p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42762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4B6C25-3CF0-634F-A8FC-3390E28B6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276" y="3521597"/>
            <a:ext cx="7963449" cy="68712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101304-A1B0-BD43-8927-42142EC66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04" y="1112617"/>
            <a:ext cx="108966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2089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Incremental Dataflow</a:t>
            </a:r>
          </a:p>
        </p:txBody>
      </p:sp>
    </p:spTree>
    <p:extLst>
      <p:ext uri="{BB962C8B-B14F-4D97-AF65-F5344CB8AC3E}">
        <p14:creationId xmlns:p14="http://schemas.microsoft.com/office/powerpoint/2010/main" val="30958726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90309" y="127121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iscussion prompt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Favorite music artist/band!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6684C7-B86D-934B-839E-D81CCB487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5737" y="3128384"/>
            <a:ext cx="3022081" cy="29100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18C1F0-0C4B-9548-9560-87A9FD08EDC3}"/>
              </a:ext>
            </a:extLst>
          </p:cNvPr>
          <p:cNvSpPr txBox="1"/>
          <p:nvPr/>
        </p:nvSpPr>
        <p:spPr>
          <a:xfrm>
            <a:off x="9189474" y="6038433"/>
            <a:ext cx="2074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Is this a sandwich?</a:t>
            </a:r>
          </a:p>
        </p:txBody>
      </p:sp>
    </p:spTree>
    <p:extLst>
      <p:ext uri="{BB962C8B-B14F-4D97-AF65-F5344CB8AC3E}">
        <p14:creationId xmlns:p14="http://schemas.microsoft.com/office/powerpoint/2010/main" val="27271633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A4 out: hypothesis-driven experiment design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Paper draft 10/29 </a:t>
            </a:r>
          </a:p>
          <a:p>
            <a:pPr marL="0" indent="0">
              <a:buNone/>
            </a:pPr>
            <a:r>
              <a:rPr lang="en-US" sz="2000" dirty="0"/>
              <a:t>https://</a:t>
            </a:r>
            <a:r>
              <a:rPr lang="en-US" sz="2000" dirty="0" err="1"/>
              <a:t>easychair.org</a:t>
            </a:r>
            <a:r>
              <a:rPr lang="en-US" sz="2000" dirty="0"/>
              <a:t>/conferences/?conf=w611320 </a:t>
            </a:r>
          </a:p>
          <a:p>
            <a:pPr marL="0" indent="0">
              <a:buNone/>
            </a:pPr>
            <a:r>
              <a:rPr lang="en-US" sz="2000" dirty="0"/>
              <a:t>Invites emailed to serve on the program committee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CEEFB0-643C-EE4A-902A-7A24C64E5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393" y="4990155"/>
            <a:ext cx="5449494" cy="35101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EA6648-D31C-9C4F-8BAA-FCC2C4BCE32C}"/>
              </a:ext>
            </a:extLst>
          </p:cNvPr>
          <p:cNvSpPr txBox="1"/>
          <p:nvPr/>
        </p:nvSpPr>
        <p:spPr>
          <a:xfrm>
            <a:off x="8050594" y="5130802"/>
            <a:ext cx="3132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venir Next" panose="020B0503020202020204" pitchFamily="34" charset="0"/>
              </a:rPr>
              <a:t>Example draft submission from 2019 w6113</a:t>
            </a:r>
          </a:p>
        </p:txBody>
      </p:sp>
    </p:spTree>
    <p:extLst>
      <p:ext uri="{BB962C8B-B14F-4D97-AF65-F5344CB8AC3E}">
        <p14:creationId xmlns:p14="http://schemas.microsoft.com/office/powerpoint/2010/main" val="24052335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D572D-51E2-DC44-A5BA-C179C3D45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Draft: Reproduce and Extend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31738-F613-D44A-8AF3-25812BB02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106610" cy="493399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Introduction</a:t>
            </a:r>
          </a:p>
          <a:p>
            <a:pPr marL="0" indent="0">
              <a:buNone/>
            </a:pPr>
            <a:r>
              <a:rPr lang="en-US" dirty="0"/>
              <a:t>The motivation for what you will reproduce.</a:t>
            </a:r>
          </a:p>
          <a:p>
            <a:pPr marL="0" indent="0">
              <a:buNone/>
            </a:pPr>
            <a:r>
              <a:rPr lang="en-US" dirty="0"/>
              <a:t>Clear reason for why the system you will implement within is appropriate.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Technical Approach</a:t>
            </a:r>
          </a:p>
          <a:p>
            <a:pPr marL="0" indent="0">
              <a:buNone/>
            </a:pPr>
            <a:r>
              <a:rPr lang="en-US" dirty="0"/>
              <a:t>Detailed description of algorithms you will reproduce, and specifically how they will be implemented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Experiments</a:t>
            </a:r>
          </a:p>
          <a:p>
            <a:pPr marL="0" indent="0">
              <a:buNone/>
            </a:pPr>
            <a:r>
              <a:rPr lang="en-US" dirty="0"/>
              <a:t>List the hypothesis, baselines experiment designs</a:t>
            </a:r>
          </a:p>
          <a:p>
            <a:pPr marL="0" indent="0">
              <a:buNone/>
            </a:pPr>
            <a:r>
              <a:rPr lang="en-US" dirty="0"/>
              <a:t>OK to not have run experiments</a:t>
            </a:r>
          </a:p>
        </p:txBody>
      </p:sp>
    </p:spTree>
    <p:extLst>
      <p:ext uri="{BB962C8B-B14F-4D97-AF65-F5344CB8AC3E}">
        <p14:creationId xmlns:p14="http://schemas.microsoft.com/office/powerpoint/2010/main" val="573055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D572D-51E2-DC44-A5BA-C179C3D45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Draft: Research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31738-F613-D44A-8AF3-25812BB02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740797" cy="50323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Introduction</a:t>
            </a:r>
          </a:p>
          <a:p>
            <a:pPr marL="0" indent="0">
              <a:buNone/>
            </a:pPr>
            <a:r>
              <a:rPr lang="en-US" dirty="0"/>
              <a:t>The argument flow from problem to your novelty should be clear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Technical Approach</a:t>
            </a:r>
          </a:p>
          <a:p>
            <a:pPr marL="0" indent="0">
              <a:buNone/>
            </a:pPr>
            <a:r>
              <a:rPr lang="en-US" dirty="0"/>
              <a:t>Describe a naïve version of your solution highlights the ideas (but may be inefficient/unoptimized)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Experiments</a:t>
            </a:r>
          </a:p>
          <a:p>
            <a:pPr marL="0" indent="0">
              <a:buNone/>
            </a:pPr>
            <a:r>
              <a:rPr lang="en-US" dirty="0"/>
              <a:t>List the hypothesis, baselines experiment designs</a:t>
            </a:r>
          </a:p>
          <a:p>
            <a:pPr marL="0" indent="0">
              <a:buNone/>
            </a:pPr>
            <a:r>
              <a:rPr lang="en-US" dirty="0"/>
              <a:t>OK to not have run experiments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2184C6-79B3-BF4B-B31E-84CDE6DC9BE1}"/>
              </a:ext>
            </a:extLst>
          </p:cNvPr>
          <p:cNvSpPr txBox="1"/>
          <p:nvPr/>
        </p:nvSpPr>
        <p:spPr>
          <a:xfrm>
            <a:off x="6096000" y="1825624"/>
            <a:ext cx="56137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latin typeface="Avenir Next" panose="020B0503020202020204" pitchFamily="34" charset="0"/>
              </a:rPr>
              <a:t>Related Work</a:t>
            </a:r>
          </a:p>
          <a:p>
            <a:r>
              <a:rPr lang="en-US" dirty="0">
                <a:latin typeface="Avenir Next" panose="020B0503020202020204" pitchFamily="34" charset="0"/>
              </a:rPr>
              <a:t>Define dimensions that distinguish your work from prior works</a:t>
            </a:r>
          </a:p>
          <a:p>
            <a:pPr algn="l"/>
            <a:endParaRPr lang="en-US" b="1" dirty="0">
              <a:latin typeface="Avenir Next" panose="020B0503020202020204" pitchFamily="34" charset="0"/>
            </a:endParaRPr>
          </a:p>
          <a:p>
            <a:pPr algn="l"/>
            <a:r>
              <a:rPr lang="en-US" b="1" dirty="0">
                <a:latin typeface="Avenir Next" panose="020B0503020202020204" pitchFamily="34" charset="0"/>
              </a:rPr>
              <a:t>Timely Dataflow </a:t>
            </a:r>
            <a:r>
              <a:rPr lang="en-US" dirty="0">
                <a:latin typeface="Avenir Next" panose="020B0503020202020204" pitchFamily="34" charset="0"/>
              </a:rPr>
              <a:t>defines similar categories: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Acyclic batch data flow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Incremental computation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Stream processing systems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Cyclic dataflows</a:t>
            </a:r>
          </a:p>
          <a:p>
            <a:pPr algn="l"/>
            <a:endParaRPr lang="en-US" dirty="0">
              <a:latin typeface="Avenir Next" panose="020B0503020202020204" pitchFamily="34" charset="0"/>
            </a:endParaRP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See </a:t>
            </a:r>
            <a:r>
              <a:rPr lang="en-US" b="1" dirty="0">
                <a:latin typeface="Avenir Next" panose="020B0503020202020204" pitchFamily="34" charset="0"/>
              </a:rPr>
              <a:t>How to Architect a Query Complier, Revisited </a:t>
            </a:r>
            <a:r>
              <a:rPr lang="en-US" dirty="0">
                <a:latin typeface="Avenir Next" panose="020B0503020202020204" pitchFamily="34" charset="0"/>
              </a:rPr>
              <a:t>for a strong related works section</a:t>
            </a:r>
          </a:p>
        </p:txBody>
      </p:sp>
    </p:spTree>
    <p:extLst>
      <p:ext uri="{BB962C8B-B14F-4D97-AF65-F5344CB8AC3E}">
        <p14:creationId xmlns:p14="http://schemas.microsoft.com/office/powerpoint/2010/main" val="40008562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10/20	Kostas </a:t>
            </a:r>
            <a:r>
              <a:rPr lang="en-US" sz="2200" b="1" dirty="0" err="1">
                <a:solidFill>
                  <a:srgbClr val="FF0000"/>
                </a:solidFill>
              </a:rPr>
              <a:t>Karanasos</a:t>
            </a:r>
            <a:r>
              <a:rPr lang="en-US" sz="2200" b="1" dirty="0">
                <a:solidFill>
                  <a:srgbClr val="FF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Lab overview + In-</a:t>
            </a:r>
            <a:r>
              <a:rPr lang="en-US" sz="2200" b="1" dirty="0" err="1">
                <a:solidFill>
                  <a:srgbClr val="FF0000"/>
                </a:solidFill>
              </a:rPr>
              <a:t>db</a:t>
            </a:r>
            <a:r>
              <a:rPr lang="en-US" sz="2200" b="1" dirty="0">
                <a:solidFill>
                  <a:srgbClr val="FF0000"/>
                </a:solidFill>
              </a:rPr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DCAD9D-E37A-464C-AEE9-E7EA4F76557B}"/>
              </a:ext>
            </a:extLst>
          </p:cNvPr>
          <p:cNvSpPr txBox="1"/>
          <p:nvPr/>
        </p:nvSpPr>
        <p:spPr>
          <a:xfrm rot="1377050">
            <a:off x="6187797" y="3491219"/>
            <a:ext cx="313868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venir Next" panose="020B0503020202020204" pitchFamily="34" charset="0"/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42338375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Suppose data arrives in timestamp order, and the dataflow groups by timestamp.  What drawbacks would Naiad exhibit compared to batch systems?  How could they be addressed?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To what extent could a batch system (e.g., Spark, Cloud DB) be adopted to support Naiad’s ideas?  Try to sketch a solution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Let’s say you built a SQL engine on top of Naiad.  What properties would the engine have beyond a typical SQL engine?</a:t>
            </a:r>
          </a:p>
        </p:txBody>
      </p:sp>
    </p:spTree>
    <p:extLst>
      <p:ext uri="{BB962C8B-B14F-4D97-AF65-F5344CB8AC3E}">
        <p14:creationId xmlns:p14="http://schemas.microsoft.com/office/powerpoint/2010/main" val="12589104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D77ADA1-D00A-CA48-911F-DA92A556E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635" y="1433265"/>
            <a:ext cx="6694365" cy="435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8190584" y="6493382"/>
            <a:ext cx="400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thumbsandammo.blogspot.com</a:t>
            </a:r>
            <a:r>
              <a:rPr lang="en-US" dirty="0"/>
              <a:t>/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3EF9F8-42E9-0143-B01F-054183EB3771}"/>
              </a:ext>
            </a:extLst>
          </p:cNvPr>
          <p:cNvSpPr txBox="1"/>
          <p:nvPr/>
        </p:nvSpPr>
        <p:spPr>
          <a:xfrm>
            <a:off x="5706779" y="4953605"/>
            <a:ext cx="6276077" cy="83099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480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2 Thumbs 4 SPEAKING UP</a:t>
            </a:r>
          </a:p>
        </p:txBody>
      </p:sp>
    </p:spTree>
    <p:extLst>
      <p:ext uri="{BB962C8B-B14F-4D97-AF65-F5344CB8AC3E}">
        <p14:creationId xmlns:p14="http://schemas.microsoft.com/office/powerpoint/2010/main" val="2367791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A5 is out (optional)</a:t>
            </a:r>
          </a:p>
          <a:p>
            <a:pPr marL="0" indent="0">
              <a:buNone/>
            </a:pPr>
            <a:r>
              <a:rPr lang="en-US" dirty="0"/>
              <a:t>Optional data log “assignment”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A4: How’s the project going?</a:t>
            </a:r>
          </a:p>
          <a:p>
            <a:pPr marL="0" indent="0">
              <a:buNone/>
            </a:pPr>
            <a:r>
              <a:rPr lang="en-US" dirty="0"/>
              <a:t>Some worries about scope and need to narrow down.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6473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Suppose data arrives in timestamp order, and the dataflow groups by timestamp.  What drawbacks would Naiad exhibit compared to batch systems?  How could they be addressed?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To what extent could a batch system (e.g., Spark, Cloud DB) be adopted to support Naiad’s ideas?  Try to sketch a solution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Let’s say you built a SQL engine on top of Naiad.  What properties would the engine have beyond a typical SQL engine?</a:t>
            </a:r>
          </a:p>
        </p:txBody>
      </p:sp>
    </p:spTree>
    <p:extLst>
      <p:ext uri="{BB962C8B-B14F-4D97-AF65-F5344CB8AC3E}">
        <p14:creationId xmlns:p14="http://schemas.microsoft.com/office/powerpoint/2010/main" val="6688607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4B6C25-3CF0-634F-A8FC-3390E28B6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276" y="3521597"/>
            <a:ext cx="7963449" cy="68712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101304-A1B0-BD43-8927-42142EC66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04" y="1112617"/>
            <a:ext cx="108966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105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12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Batch Dataflow</a:t>
            </a:r>
          </a:p>
        </p:txBody>
      </p:sp>
    </p:spTree>
    <p:extLst>
      <p:ext uri="{BB962C8B-B14F-4D97-AF65-F5344CB8AC3E}">
        <p14:creationId xmlns:p14="http://schemas.microsoft.com/office/powerpoint/2010/main" val="137876395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What would be a good </a:t>
            </a:r>
            <a:r>
              <a:rPr lang="en-US" sz="3200">
                <a:cs typeface="Arial" panose="020B0604020202020204" pitchFamily="34" charset="0"/>
              </a:rPr>
              <a:t>warmup discussion </a:t>
            </a:r>
          </a:p>
          <a:p>
            <a:pPr marL="0" indent="0" algn="ctr">
              <a:buNone/>
            </a:pPr>
            <a:r>
              <a:rPr lang="en-US" sz="3200">
                <a:cs typeface="Arial" panose="020B0604020202020204" pitchFamily="34" charset="0"/>
              </a:rPr>
              <a:t>for next class?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227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Paper draft: 11/29.  Submit through conf review site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7918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10/20	Kostas </a:t>
            </a:r>
            <a:r>
              <a:rPr lang="en-US" sz="2200" b="1" dirty="0" err="1">
                <a:solidFill>
                  <a:srgbClr val="FF0000"/>
                </a:solidFill>
              </a:rPr>
              <a:t>Karanasos</a:t>
            </a:r>
            <a:r>
              <a:rPr lang="en-US" sz="2200" b="1" dirty="0">
                <a:solidFill>
                  <a:srgbClr val="FF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Lab overview + In-</a:t>
            </a:r>
            <a:r>
              <a:rPr lang="en-US" sz="2200" b="1" dirty="0" err="1">
                <a:solidFill>
                  <a:srgbClr val="FF0000"/>
                </a:solidFill>
              </a:rPr>
              <a:t>db</a:t>
            </a:r>
            <a:r>
              <a:rPr lang="en-US" sz="2200" b="1" dirty="0">
                <a:solidFill>
                  <a:srgbClr val="FF0000"/>
                </a:solidFill>
              </a:rPr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14922301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MR and RDD’s fault tolerance approaches (assumptions, where information is managed,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Compare the different “big data” systems we’ve read so far: Dremel/Snowflake, Spark, MR, Parallel </a:t>
            </a:r>
            <a:r>
              <a:rPr lang="en-US" dirty="0" err="1"/>
              <a:t>DBs.</a:t>
            </a:r>
            <a:r>
              <a:rPr lang="en-US" dirty="0"/>
              <a:t>  What dimensions matter?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Translate the concepts in RDDs into database terminology. </a:t>
            </a:r>
          </a:p>
        </p:txBody>
      </p:sp>
    </p:spTree>
    <p:extLst>
      <p:ext uri="{BB962C8B-B14F-4D97-AF65-F5344CB8AC3E}">
        <p14:creationId xmlns:p14="http://schemas.microsoft.com/office/powerpoint/2010/main" val="6004906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8190584" y="6493382"/>
            <a:ext cx="400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thumbsandammo.blogspot.com</a:t>
            </a:r>
            <a:r>
              <a:rPr lang="en-US" dirty="0"/>
              <a:t>/</a:t>
            </a:r>
          </a:p>
        </p:txBody>
      </p:sp>
      <p:pic>
        <p:nvPicPr>
          <p:cNvPr id="1028" name="Picture 4" descr="Two Thumbs up for - rambo thumbs up | Meme Generator">
            <a:extLst>
              <a:ext uri="{FF2B5EF4-FFF2-40B4-BE49-F238E27FC236}">
                <a16:creationId xmlns:a16="http://schemas.microsoft.com/office/drawing/2014/main" id="{FB19F1AE-47B3-F544-941C-F97B4845F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6313" y="1073397"/>
            <a:ext cx="6595687" cy="471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3EF9F8-42E9-0143-B01F-054183EB3771}"/>
              </a:ext>
            </a:extLst>
          </p:cNvPr>
          <p:cNvSpPr txBox="1"/>
          <p:nvPr/>
        </p:nvSpPr>
        <p:spPr>
          <a:xfrm>
            <a:off x="6650593" y="4676606"/>
            <a:ext cx="4487126" cy="110799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660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SPEAKING UP</a:t>
            </a:r>
          </a:p>
        </p:txBody>
      </p:sp>
    </p:spTree>
    <p:extLst>
      <p:ext uri="{BB962C8B-B14F-4D97-AF65-F5344CB8AC3E}">
        <p14:creationId xmlns:p14="http://schemas.microsoft.com/office/powerpoint/2010/main" val="4877714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MR and RDD’s fault tolerance approaches (assumptions, where information is managed,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Compare the different “big data” systems we’ve read so far: Dremel/Snowflake, Spark, MR, Parallel </a:t>
            </a:r>
            <a:r>
              <a:rPr lang="en-US" dirty="0" err="1"/>
              <a:t>DBs.</a:t>
            </a:r>
            <a:r>
              <a:rPr lang="en-US" dirty="0"/>
              <a:t>  What dimensions matter?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Translate the concepts in RDDs into database terminology. </a:t>
            </a:r>
          </a:p>
        </p:txBody>
      </p:sp>
    </p:spTree>
    <p:extLst>
      <p:ext uri="{BB962C8B-B14F-4D97-AF65-F5344CB8AC3E}">
        <p14:creationId xmlns:p14="http://schemas.microsoft.com/office/powerpoint/2010/main" val="36075670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11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UDFs</a:t>
            </a:r>
          </a:p>
        </p:txBody>
      </p:sp>
    </p:spTree>
    <p:extLst>
      <p:ext uri="{BB962C8B-B14F-4D97-AF65-F5344CB8AC3E}">
        <p14:creationId xmlns:p14="http://schemas.microsoft.com/office/powerpoint/2010/main" val="3704145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407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Kostas </a:t>
            </a:r>
            <a:r>
              <a:rPr lang="en-US" sz="2200" dirty="0" err="1"/>
              <a:t>Karanasos</a:t>
            </a:r>
            <a:r>
              <a:rPr lang="en-US" sz="2200" dirty="0"/>
              <a:t> (Microsoft Gray Labs)</a:t>
            </a:r>
          </a:p>
          <a:p>
            <a:pPr marL="0" indent="0">
              <a:buNone/>
            </a:pPr>
            <a:r>
              <a:rPr lang="en-US" sz="2200" dirty="0"/>
              <a:t>	Lab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6746538" y="1690688"/>
            <a:ext cx="53036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latin typeface="Avenir Next" panose="020B0503020202020204" pitchFamily="34" charset="0"/>
              </a:rPr>
              <a:t>Kalavri</a:t>
            </a:r>
            <a:r>
              <a:rPr lang="en-US" sz="2200" dirty="0"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b="1" dirty="0">
                <a:solidFill>
                  <a:srgbClr val="FF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b="1" dirty="0" err="1">
                <a:solidFill>
                  <a:srgbClr val="FF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b="1" dirty="0">
                <a:solidFill>
                  <a:srgbClr val="FF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b="1" dirty="0">
                <a:solidFill>
                  <a:srgbClr val="FF0000"/>
                </a:solidFill>
                <a:latin typeface="Avenir Next" panose="020B0503020202020204" pitchFamily="34" charset="0"/>
              </a:rPr>
              <a:t>	</a:t>
            </a:r>
            <a:r>
              <a:rPr lang="en-US" sz="2200" b="1" dirty="0" err="1">
                <a:solidFill>
                  <a:srgbClr val="FF0000"/>
                </a:solidFill>
                <a:latin typeface="Avenir Next" panose="020B0503020202020204" pitchFamily="34" charset="0"/>
              </a:rPr>
              <a:t>CrocodileDB</a:t>
            </a:r>
            <a:endParaRPr lang="en-US" sz="2200" b="1" dirty="0">
              <a:solidFill>
                <a:srgbClr val="FF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12/?	Cong Yu (Google)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Fact Checking &amp; Structure Data</a:t>
            </a: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14121106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Wh</a:t>
            </a:r>
            <a:r>
              <a:rPr lang="en-US" sz="3200" dirty="0">
                <a:cs typeface="Arial" panose="020B0604020202020204" pitchFamily="34" charset="0"/>
              </a:rPr>
              <a:t>at shows are you watching these days?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750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A2 graded, reference code is out</a:t>
            </a:r>
          </a:p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Paper draft: 11/29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92841D-D74F-C646-B545-5E172C2F6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267" y="2661486"/>
            <a:ext cx="6760533" cy="351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67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10/13	Wolfgang </a:t>
            </a:r>
            <a:r>
              <a:rPr lang="en-US" sz="2200" b="1" dirty="0" err="1">
                <a:solidFill>
                  <a:srgbClr val="FF0000"/>
                </a:solidFill>
              </a:rPr>
              <a:t>Gatterbauer</a:t>
            </a:r>
            <a:r>
              <a:rPr lang="en-US" sz="2200" b="1" dirty="0">
                <a:solidFill>
                  <a:srgbClr val="FF0000"/>
                </a:solidFill>
              </a:rPr>
              <a:t> (Northeastern)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</a:t>
            </a:r>
            <a:r>
              <a:rPr lang="en-US" sz="2200" b="1" dirty="0" err="1">
                <a:solidFill>
                  <a:srgbClr val="FF0000"/>
                </a:solidFill>
              </a:rPr>
              <a:t>QueryVis</a:t>
            </a:r>
            <a:endParaRPr lang="en-US" sz="22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90AFCB-9D96-714A-AFEE-AC6FED940CDC}"/>
              </a:ext>
            </a:extLst>
          </p:cNvPr>
          <p:cNvSpPr txBox="1"/>
          <p:nvPr/>
        </p:nvSpPr>
        <p:spPr>
          <a:xfrm rot="20007408">
            <a:off x="4081115" y="642902"/>
            <a:ext cx="313868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venir Next" panose="020B0503020202020204" pitchFamily="34" charset="0"/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35017742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Come up with some killer use cases for UDFs.  (Combined with user defined types, UDFs are </a:t>
            </a:r>
            <a:r>
              <a:rPr lang="en-US" i="1" dirty="0"/>
              <a:t>very powerful!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WHEN and HOW do UDFs pose a problem for query optimization and execution?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Beyond caching, what other tricks might accelerate queries that use UDFs</a:t>
            </a:r>
          </a:p>
        </p:txBody>
      </p:sp>
    </p:spTree>
    <p:extLst>
      <p:ext uri="{BB962C8B-B14F-4D97-AF65-F5344CB8AC3E}">
        <p14:creationId xmlns:p14="http://schemas.microsoft.com/office/powerpoint/2010/main" val="2498558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4098" name="Picture 2" descr="upload.wikimedia.org/wikipedia/commons/7/74/Bei...">
            <a:extLst>
              <a:ext uri="{FF2B5EF4-FFF2-40B4-BE49-F238E27FC236}">
                <a16:creationId xmlns:a16="http://schemas.microsoft.com/office/drawing/2014/main" id="{EFEEBB88-1ACF-A947-A0A7-1BB65178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344" y="0"/>
            <a:ext cx="4869656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7591611" y="6493382"/>
            <a:ext cx="43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Thumb_signal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8184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Come up with some killer use cases for UDFs.  (Combined with user defined types, UDFs are </a:t>
            </a:r>
            <a:r>
              <a:rPr lang="en-US" i="1" dirty="0"/>
              <a:t>very powerful!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WHEN and HOW do UDFs pose a problem for query optimization and execution?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Beyond caching, what other tricks might accelerate queries that use UDFs</a:t>
            </a:r>
          </a:p>
        </p:txBody>
      </p:sp>
    </p:spTree>
    <p:extLst>
      <p:ext uri="{BB962C8B-B14F-4D97-AF65-F5344CB8AC3E}">
        <p14:creationId xmlns:p14="http://schemas.microsoft.com/office/powerpoint/2010/main" val="22136584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10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Compilation</a:t>
            </a:r>
          </a:p>
        </p:txBody>
      </p:sp>
    </p:spTree>
    <p:extLst>
      <p:ext uri="{BB962C8B-B14F-4D97-AF65-F5344CB8AC3E}">
        <p14:creationId xmlns:p14="http://schemas.microsoft.com/office/powerpoint/2010/main" val="3291693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500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What are some types of disaggregation in your </a:t>
            </a:r>
            <a:r>
              <a:rPr lang="en-US"/>
              <a:t>daily life?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When is it sensible to disaggregate vs consolidate?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3023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for the bug reports!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Vote: Share and review paper drafts (due 10-22)?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AC479-8564-E540-856A-B6A3CD9430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48" t="41045" r="18109" b="52247"/>
          <a:stretch/>
        </p:blipFill>
        <p:spPr>
          <a:xfrm>
            <a:off x="8995141" y="3030070"/>
            <a:ext cx="2282460" cy="115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6881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10/13	Wolfgang </a:t>
            </a:r>
            <a:r>
              <a:rPr lang="en-US" sz="2200" b="1" dirty="0" err="1">
                <a:solidFill>
                  <a:srgbClr val="FF0000"/>
                </a:solidFill>
              </a:rPr>
              <a:t>Gatterbauer</a:t>
            </a:r>
            <a:r>
              <a:rPr lang="en-US" sz="2200" b="1" dirty="0">
                <a:solidFill>
                  <a:srgbClr val="FF0000"/>
                </a:solidFill>
              </a:rPr>
              <a:t> (Northeastern)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</a:t>
            </a:r>
            <a:r>
              <a:rPr lang="en-US" sz="2200" b="1" dirty="0" err="1">
                <a:solidFill>
                  <a:srgbClr val="FF0000"/>
                </a:solidFill>
              </a:rPr>
              <a:t>QueryVis</a:t>
            </a:r>
            <a:endParaRPr lang="en-US" sz="22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97518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32" y="1603357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Discuss tips for reading papers &amp; writing good reviews</a:t>
            </a:r>
          </a:p>
          <a:p>
            <a:pPr marL="0" indent="0" algn="ctr">
              <a:buNone/>
            </a:pPr>
            <a:r>
              <a:rPr lang="en-US" sz="3200" dirty="0"/>
              <a:t>Each group shares 2 tips with the class</a:t>
            </a:r>
          </a:p>
        </p:txBody>
      </p:sp>
    </p:spTree>
    <p:extLst>
      <p:ext uri="{BB962C8B-B14F-4D97-AF65-F5344CB8AC3E}">
        <p14:creationId xmlns:p14="http://schemas.microsoft.com/office/powerpoint/2010/main" val="373924391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764C-D190-7D45-8D18-899A6D6C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Queryvis.com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AAFE-CF4E-DA44-A226-0133D5DDC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QueryVis">
            <a:extLst>
              <a:ext uri="{FF2B5EF4-FFF2-40B4-BE49-F238E27FC236}">
                <a16:creationId xmlns:a16="http://schemas.microsoft.com/office/drawing/2014/main" id="{14AC6D45-1826-E54F-9AD6-3D8CDC8E9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98" y="1690688"/>
            <a:ext cx="9936803" cy="4739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29724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</p:spTree>
    <p:extLst>
      <p:ext uri="{BB962C8B-B14F-4D97-AF65-F5344CB8AC3E}">
        <p14:creationId xmlns:p14="http://schemas.microsoft.com/office/powerpoint/2010/main" val="1336043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B0D809-DAC1-4648-A380-24251896F795}"/>
              </a:ext>
            </a:extLst>
          </p:cNvPr>
          <p:cNvSpPr txBox="1"/>
          <p:nvPr/>
        </p:nvSpPr>
        <p:spPr>
          <a:xfrm>
            <a:off x="349624" y="3143816"/>
            <a:ext cx="371127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SELECT name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FROM Person P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WHERE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P.pid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NOT IN (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SELECT P2.pid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FROM Person P2, Notes N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WHERE P2.pid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N.pid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3BD2A3C-767A-BB4E-9300-F08E76233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900" y="3282950"/>
            <a:ext cx="7658100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2577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71769612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4098" name="Picture 2" descr="upload.wikimedia.org/wikipedia/commons/7/74/Bei...">
            <a:extLst>
              <a:ext uri="{FF2B5EF4-FFF2-40B4-BE49-F238E27FC236}">
                <a16:creationId xmlns:a16="http://schemas.microsoft.com/office/drawing/2014/main" id="{EFEEBB88-1ACF-A947-A0A7-1BB65178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344" y="0"/>
            <a:ext cx="4869656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7591611" y="6493382"/>
            <a:ext cx="43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Thumb_signal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4344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4337266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9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Cloud DBs</a:t>
            </a:r>
          </a:p>
        </p:txBody>
      </p:sp>
    </p:spTree>
    <p:extLst>
      <p:ext uri="{BB962C8B-B14F-4D97-AF65-F5344CB8AC3E}">
        <p14:creationId xmlns:p14="http://schemas.microsoft.com/office/powerpoint/2010/main" val="285635270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You’ve read industry and academic papers</a:t>
            </a:r>
            <a:r>
              <a:rPr lang="en-US"/>
              <a:t>.  </a:t>
            </a:r>
          </a:p>
          <a:p>
            <a:pPr marL="0" indent="0" algn="ctr">
              <a:buNone/>
            </a:pPr>
            <a:r>
              <a:rPr lang="en-US"/>
              <a:t>What </a:t>
            </a:r>
            <a:r>
              <a:rPr lang="en-US" dirty="0"/>
              <a:t>do you feel are the strengths and </a:t>
            </a:r>
            <a:r>
              <a:rPr lang="en-US"/>
              <a:t>weaknesses?</a:t>
            </a:r>
            <a:endParaRPr lang="en-US" dirty="0"/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37539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released</a:t>
            </a:r>
          </a:p>
          <a:p>
            <a:pPr marL="0" indent="0">
              <a:buNone/>
            </a:pPr>
            <a:r>
              <a:rPr lang="en-US" dirty="0"/>
              <a:t>A5 is extra credit (optional)</a:t>
            </a:r>
          </a:p>
          <a:p>
            <a:pPr marL="0" indent="0">
              <a:buNone/>
            </a:pPr>
            <a:r>
              <a:rPr lang="en-US" dirty="0"/>
              <a:t>Proposal comments sent via slack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Keeping existing lecture sequencing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was partly to time with Prof Vasiliki’s talk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82945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CE641-37F1-5E4E-A54F-FD382FD63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D3E86-9CA1-6043-824C-7643D2C0F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068" y="1825625"/>
            <a:ext cx="472185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Go over assignment &amp; concepts in class (x2)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More tests (x4)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Note: 5 late days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388C3B-1018-A64B-A1FE-031D9FBA9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921" y="0"/>
            <a:ext cx="722707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8FFB63-EE08-2F42-9AA4-C753DFAF4ED8}"/>
              </a:ext>
            </a:extLst>
          </p:cNvPr>
          <p:cNvSpPr txBox="1"/>
          <p:nvPr/>
        </p:nvSpPr>
        <p:spPr>
          <a:xfrm>
            <a:off x="8836480" y="230188"/>
            <a:ext cx="290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Next" panose="020B0503020202020204" pitchFamily="34" charset="0"/>
              </a:rPr>
              <a:t>Almost Unrelenting</a:t>
            </a:r>
          </a:p>
        </p:txBody>
      </p:sp>
    </p:spTree>
    <p:extLst>
      <p:ext uri="{BB962C8B-B14F-4D97-AF65-F5344CB8AC3E}">
        <p14:creationId xmlns:p14="http://schemas.microsoft.com/office/powerpoint/2010/main" val="622542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2" name="Picture 4" descr="Crayon Shin-chan Animation Television Show TV Asahi Cartoon, PNG, 648x721px, Watercolor, Cartoon, Flower, Frame, Heart Download Free">
            <a:extLst>
              <a:ext uri="{FF2B5EF4-FFF2-40B4-BE49-F238E27FC236}">
                <a16:creationId xmlns:a16="http://schemas.microsoft.com/office/drawing/2014/main" id="{B9779E43-17CF-A54D-93B5-D3B36C785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16" b="99029" l="10000" r="90000">
                        <a14:foregroundMark x1="38293" y1="11789" x2="49634" y2="6103"/>
                        <a14:foregroundMark x1="49634" y1="6103" x2="57561" y2="4854"/>
                        <a14:foregroundMark x1="57561" y1="4854" x2="74756" y2="19417"/>
                        <a14:foregroundMark x1="74756" y1="19417" x2="48049" y2="25243"/>
                        <a14:foregroundMark x1="48049" y1="25243" x2="35976" y2="23578"/>
                        <a14:foregroundMark x1="35976" y1="23578" x2="36951" y2="14563"/>
                        <a14:foregroundMark x1="36951" y1="14563" x2="46829" y2="10680"/>
                        <a14:foregroundMark x1="46829" y1="10680" x2="53537" y2="17476"/>
                        <a14:foregroundMark x1="53537" y1="17476" x2="57805" y2="10957"/>
                        <a14:foregroundMark x1="57805" y1="10957" x2="63415" y2="16366"/>
                        <a14:foregroundMark x1="58537" y1="24411" x2="59390" y2="23301"/>
                        <a14:foregroundMark x1="41829" y1="24688" x2="41829" y2="28988"/>
                        <a14:foregroundMark x1="31463" y1="94868" x2="52073" y2="95007"/>
                        <a14:foregroundMark x1="52073" y1="95007" x2="71707" y2="94591"/>
                        <a14:foregroundMark x1="71707" y1="94591" x2="72073" y2="94452"/>
                        <a14:foregroundMark x1="25732" y1="99584" x2="29390" y2="93204"/>
                        <a14:foregroundMark x1="29390" y1="93204" x2="57927" y2="88350"/>
                        <a14:foregroundMark x1="57927" y1="88350" x2="64634" y2="88211"/>
                        <a14:foregroundMark x1="64634" y1="88211" x2="71341" y2="93065"/>
                        <a14:foregroundMark x1="71341" y1="93065" x2="72561" y2="99029"/>
                        <a14:foregroundMark x1="43780" y1="25520" x2="44024" y2="262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2439" y="3283752"/>
            <a:ext cx="4064880" cy="3574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025744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7"/>
            <a:ext cx="11003734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are the similarities between Dremel/Snowflake and Gamma?  What are the differences?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Does in-situ processing really mean?  For instance, does data not need to be loaded?  What are its strengths and drawbacks?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Speculate about future iterations software or hardware “disaggregation.   How might it affect DBMS design?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49653566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8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Column Stores</a:t>
            </a:r>
          </a:p>
        </p:txBody>
      </p:sp>
    </p:spTree>
    <p:extLst>
      <p:ext uri="{BB962C8B-B14F-4D97-AF65-F5344CB8AC3E}">
        <p14:creationId xmlns:p14="http://schemas.microsoft.com/office/powerpoint/2010/main" val="226280457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Which restaurant do you want to go most </a:t>
            </a:r>
          </a:p>
          <a:p>
            <a:pPr marL="0" indent="0" algn="ctr">
              <a:buNone/>
            </a:pPr>
            <a:r>
              <a:rPr lang="en-US" dirty="0"/>
              <a:t>when dine-in is safe again?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1098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Proposal due today 11:59PM EST</a:t>
            </a:r>
          </a:p>
          <a:p>
            <a:pPr marL="0" indent="0">
              <a:buNone/>
            </a:pPr>
            <a:r>
              <a:rPr lang="en-US" dirty="0"/>
              <a:t>A2 due 10/4 11:59PM EST</a:t>
            </a:r>
          </a:p>
          <a:p>
            <a:pPr marL="0" indent="0">
              <a:buNone/>
            </a:pPr>
            <a:r>
              <a:rPr lang="en-US" dirty="0"/>
              <a:t>A5 </a:t>
            </a:r>
            <a:r>
              <a:rPr lang="en-US"/>
              <a:t>is now optional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Questions</a:t>
            </a:r>
          </a:p>
          <a:p>
            <a:pPr marL="0" indent="0">
              <a:buNone/>
            </a:pPr>
            <a:r>
              <a:rPr lang="en-US" dirty="0"/>
              <a:t>Extend A3 and A4 by 1 week?</a:t>
            </a:r>
          </a:p>
          <a:p>
            <a:pPr marL="0" indent="0">
              <a:buNone/>
            </a:pPr>
            <a:r>
              <a:rPr lang="en-US" dirty="0"/>
              <a:t>Swap Compilation/</a:t>
            </a:r>
            <a:r>
              <a:rPr lang="en-US" dirty="0" err="1"/>
              <a:t>Udf</a:t>
            </a:r>
            <a:r>
              <a:rPr lang="en-US" dirty="0"/>
              <a:t> topics with large scale dataflow? </a:t>
            </a:r>
          </a:p>
        </p:txBody>
      </p:sp>
    </p:spTree>
    <p:extLst>
      <p:ext uri="{BB962C8B-B14F-4D97-AF65-F5344CB8AC3E}">
        <p14:creationId xmlns:p14="http://schemas.microsoft.com/office/powerpoint/2010/main" val="6230234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makes this paper well-written?  Identify specific examples from the reading.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Still assuming a ”big reads” workload, how would col-stores adapt to data distribution changes?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Compare and contrast the in-memory vs on-disk “stores” in c-store to the design in a class RDBMS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45660977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7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Optimizer</a:t>
            </a:r>
          </a:p>
        </p:txBody>
      </p:sp>
    </p:spTree>
    <p:extLst>
      <p:ext uri="{BB962C8B-B14F-4D97-AF65-F5344CB8AC3E}">
        <p14:creationId xmlns:p14="http://schemas.microsoft.com/office/powerpoint/2010/main" val="341908720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Is a hot dog a sandwich?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76417" y="4429754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6315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(TODAY)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7114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424739392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Why is writing query optimizers harder than rocket science?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Propose good methods to select promising transitions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What are some benefits of volcano’s top-down search as compared to </a:t>
            </a:r>
            <a:r>
              <a:rPr lang="en-US" dirty="0" err="1"/>
              <a:t>selinger’s</a:t>
            </a:r>
            <a:r>
              <a:rPr lang="en-US" dirty="0"/>
              <a:t> algorithm?  Hint: consider enforcers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</a:t>
            </a:r>
            <a:r>
              <a:rPr lang="en-US" dirty="0"/>
              <a:t>: How to parallelize cascades? What challenges may arise?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148258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BC5378B-5E7A-3946-A0B5-7B3D2E794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32" y="1603357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Discuss tips for reading papers &amp; writing good reviews</a:t>
            </a:r>
          </a:p>
          <a:p>
            <a:pPr marL="0" indent="0" algn="ctr">
              <a:buNone/>
            </a:pPr>
            <a:r>
              <a:rPr lang="en-US" sz="3200" dirty="0"/>
              <a:t>Each group shares 2 tips with the class</a:t>
            </a:r>
          </a:p>
        </p:txBody>
      </p:sp>
    </p:spTree>
    <p:extLst>
      <p:ext uri="{BB962C8B-B14F-4D97-AF65-F5344CB8AC3E}">
        <p14:creationId xmlns:p14="http://schemas.microsoft.com/office/powerpoint/2010/main" val="396312723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6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271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Agree or disagree</a:t>
            </a: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Batman is a criminal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233659439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(link on website, slack)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8069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85785751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Provide specific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50217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 Writing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did the paper focus on &amp; </a:t>
            </a:r>
            <a:r>
              <a:rPr lang="en-US" i="1" dirty="0"/>
              <a:t>not</a:t>
            </a:r>
            <a:r>
              <a:rPr lang="en-US" dirty="0"/>
              <a:t> focus on? 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 </a:t>
            </a:r>
            <a:r>
              <a:rPr lang="en-US" b="1" dirty="0" err="1"/>
              <a:t>Contribs</a:t>
            </a:r>
            <a:r>
              <a:rPr lang="en-US" dirty="0"/>
              <a:t>: What is the main contribution?  </a:t>
            </a:r>
          </a:p>
          <a:p>
            <a:pPr marL="0" indent="0">
              <a:buNone/>
            </a:pPr>
            <a:r>
              <a:rPr lang="en-US" dirty="0"/>
              <a:t>Design an example that highlights it against prior work.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 </a:t>
            </a:r>
            <a:r>
              <a:rPr lang="en-US" b="1" dirty="0" err="1"/>
              <a:t>Exps</a:t>
            </a:r>
            <a:r>
              <a:rPr lang="en-US" dirty="0"/>
              <a:t>: Based on the paper’s aims, what </a:t>
            </a:r>
            <a:r>
              <a:rPr lang="en-US" dirty="0" err="1"/>
              <a:t>exps</a:t>
            </a:r>
            <a:r>
              <a:rPr lang="en-US" dirty="0"/>
              <a:t> should they have run?  Did they?  If not, design a specific exp they should have run.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  Future</a:t>
            </a:r>
            <a:r>
              <a:rPr lang="en-US" dirty="0"/>
              <a:t>: Describe a major follow up question to study.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370128403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251911281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5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897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My favorite time of day is</a:t>
            </a:r>
          </a:p>
          <a:p>
            <a:pPr marL="0" indent="0" algn="ctr">
              <a:buNone/>
            </a:pP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347997472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E5BC-F9D8-744A-879D-3C5F2CFF4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E0769-D385-EF42-9FE8-67A80A093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Today: multi-machine joins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A2 is out – optimizer!</a:t>
            </a:r>
          </a:p>
          <a:p>
            <a:pPr marL="0" indent="0">
              <a:buNone/>
            </a:pPr>
            <a:r>
              <a:rPr lang="en-US" dirty="0"/>
              <a:t>A1 – what did you learn? What did you already know?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8086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rms response chart. Question title: How fun was A1?. Number of responses: 13 responses.">
            <a:extLst>
              <a:ext uri="{FF2B5EF4-FFF2-40B4-BE49-F238E27FC236}">
                <a16:creationId xmlns:a16="http://schemas.microsoft.com/office/drawing/2014/main" id="{4D7B382B-F7B9-474B-A7D1-E4D5752B4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79009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rms response chart. Question title: How educational was A1?. Number of responses: 13 responses.">
            <a:extLst>
              <a:ext uri="{FF2B5EF4-FFF2-40B4-BE49-F238E27FC236}">
                <a16:creationId xmlns:a16="http://schemas.microsoft.com/office/drawing/2014/main" id="{07853036-B0F9-D94D-9F16-8D427206B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94395-F998-D945-916D-4746A0DA3EAC}"/>
              </a:ext>
            </a:extLst>
          </p:cNvPr>
          <p:cNvSpPr txBox="1"/>
          <p:nvPr/>
        </p:nvSpPr>
        <p:spPr>
          <a:xfrm>
            <a:off x="7560526" y="2219093"/>
            <a:ext cx="40589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venir Next" panose="020B0503020202020204" pitchFamily="34" charset="0"/>
              </a:rPr>
              <a:t>Main Comments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Vague Instructions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Bugs 🙏</a:t>
            </a:r>
          </a:p>
        </p:txBody>
      </p:sp>
    </p:spTree>
    <p:extLst>
      <p:ext uri="{BB962C8B-B14F-4D97-AF65-F5344CB8AC3E}">
        <p14:creationId xmlns:p14="http://schemas.microsoft.com/office/powerpoint/2010/main" val="2902147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17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Datalog</a:t>
            </a:r>
            <a:r>
              <a:rPr lang="en-US" dirty="0"/>
              <a:t> and Recursive Queries</a:t>
            </a:r>
          </a:p>
        </p:txBody>
      </p:sp>
    </p:spTree>
    <p:extLst>
      <p:ext uri="{BB962C8B-B14F-4D97-AF65-F5344CB8AC3E}">
        <p14:creationId xmlns:p14="http://schemas.microsoft.com/office/powerpoint/2010/main" val="31329942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C96C-8C8F-5944-9E4E-C9588F72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46606-BB9F-2D45-8CA7-B87763503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Clear, honest writing</a:t>
            </a:r>
          </a:p>
          <a:p>
            <a:pPr lvl="1"/>
            <a:r>
              <a:rPr lang="en-US" dirty="0"/>
              <a:t>Ability to scale up/out is a big win!</a:t>
            </a:r>
          </a:p>
          <a:p>
            <a:pPr lvl="1"/>
            <a:r>
              <a:rPr lang="en-US" dirty="0"/>
              <a:t>Experiment design + explanation: A+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37994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7500-A84B-7C4F-BC67-58FA8937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EADA0-D1F6-7541-B7B5-AF024B48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Weaknesses</a:t>
            </a:r>
          </a:p>
          <a:p>
            <a:pPr lvl="1"/>
            <a:r>
              <a:rPr lang="en-US" dirty="0"/>
              <a:t>Lacks baselines</a:t>
            </a:r>
          </a:p>
          <a:p>
            <a:pPr lvl="1"/>
            <a:r>
              <a:rPr lang="en-US" dirty="0"/>
              <a:t>Aggregation?</a:t>
            </a:r>
          </a:p>
          <a:p>
            <a:pPr lvl="1"/>
            <a:r>
              <a:rPr lang="en-US" dirty="0"/>
              <a:t>Explain terms</a:t>
            </a:r>
          </a:p>
          <a:p>
            <a:endParaRPr lang="en-US" dirty="0"/>
          </a:p>
          <a:p>
            <a:r>
              <a:rPr lang="en-US" dirty="0"/>
              <a:t>How to choose partitioning key?</a:t>
            </a:r>
          </a:p>
          <a:p>
            <a:r>
              <a:rPr lang="en-US" dirty="0"/>
              <a:t>If scales to 1000+ nodes, what bottlenecks?</a:t>
            </a:r>
          </a:p>
          <a:p>
            <a:r>
              <a:rPr lang="en-US"/>
              <a:t>Failure </a:t>
            </a:r>
            <a:r>
              <a:rPr lang="en-US" dirty="0"/>
              <a:t>on recovery?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3753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4003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A book/article I recently read </a:t>
            </a: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was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153276146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399" y="3305047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096000" y="3402496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3457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random pairing each week?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981" y="4418229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599582" y="4515678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2837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Is a hot dog a sandwich?   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175768527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40047575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775039-56C5-7C42-B219-2A673BD4B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0B385A-3329-1749-A790-7A58F8D886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730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634" y="1429823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700241" y="2755387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410596" y="5118597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1058" y="1590662"/>
            <a:ext cx="4655876" cy="4935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My</a:t>
            </a: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 favorite morning drink is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</a:t>
            </a:r>
          </a:p>
          <a:p>
            <a:pPr marL="0" indent="0" algn="ctr">
              <a:buNone/>
            </a:pPr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(as much detail as you wish)</a:t>
            </a:r>
            <a:endParaRPr lang="en-US" sz="3200" i="1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90"/>
          <a:stretch/>
        </p:blipFill>
        <p:spPr>
          <a:xfrm>
            <a:off x="1806563" y="5377698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501923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smtClean="0">
            <a:latin typeface="Avenir Next" panose="020B0503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6027</TotalTime>
  <Words>3642</Words>
  <Application>Microsoft Macintosh PowerPoint</Application>
  <PresentationFormat>Widescreen</PresentationFormat>
  <Paragraphs>790</Paragraphs>
  <Slides>114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114</vt:i4>
      </vt:variant>
    </vt:vector>
  </HeadingPairs>
  <TitlesOfParts>
    <vt:vector size="122" baseType="lpstr">
      <vt:lpstr>Arial</vt:lpstr>
      <vt:lpstr>Avenir Book</vt:lpstr>
      <vt:lpstr>Avenir Next</vt:lpstr>
      <vt:lpstr>Calibri</vt:lpstr>
      <vt:lpstr>Cambria Math</vt:lpstr>
      <vt:lpstr>Consolas</vt:lpstr>
      <vt:lpstr>Impact</vt:lpstr>
      <vt:lpstr>Office Theme</vt:lpstr>
      <vt:lpstr>PowerPoint Presentation</vt:lpstr>
      <vt:lpstr>Class 18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17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16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14</vt:lpstr>
      <vt:lpstr>PowerPoint Presentation</vt:lpstr>
      <vt:lpstr>Logistics</vt:lpstr>
      <vt:lpstr>PowerPoint Presentation</vt:lpstr>
      <vt:lpstr>DB seminar talks</vt:lpstr>
      <vt:lpstr>Each group assigns notetaker</vt:lpstr>
      <vt:lpstr>PowerPoint Presentation</vt:lpstr>
      <vt:lpstr>Each group assigns notetaker</vt:lpstr>
      <vt:lpstr>PowerPoint Presentation</vt:lpstr>
      <vt:lpstr>Class 13</vt:lpstr>
      <vt:lpstr>PowerPoint Presentation</vt:lpstr>
      <vt:lpstr>Logistics</vt:lpstr>
      <vt:lpstr>Draft: Reproduce and Extend</vt:lpstr>
      <vt:lpstr>Draft: Research Project</vt:lpstr>
      <vt:lpstr>DB seminar talks</vt:lpstr>
      <vt:lpstr>Each group assigns notetaker</vt:lpstr>
      <vt:lpstr>PowerPoint Presentation</vt:lpstr>
      <vt:lpstr>Each group assigns notetaker</vt:lpstr>
      <vt:lpstr>PowerPoint Presentation</vt:lpstr>
      <vt:lpstr>Class 12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11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10</vt:lpstr>
      <vt:lpstr>PowerPoint Presentation</vt:lpstr>
      <vt:lpstr>Logistics</vt:lpstr>
      <vt:lpstr>DB seminar talks</vt:lpstr>
      <vt:lpstr>Queryvis.com</vt:lpstr>
      <vt:lpstr>Breakout Qs</vt:lpstr>
      <vt:lpstr>Breakout Qs</vt:lpstr>
      <vt:lpstr>Breakout Qs.  </vt:lpstr>
      <vt:lpstr>PowerPoint Presentation</vt:lpstr>
      <vt:lpstr>Breakout Qs.  </vt:lpstr>
      <vt:lpstr>Class 9</vt:lpstr>
      <vt:lpstr>PowerPoint Presentation</vt:lpstr>
      <vt:lpstr>Logistics</vt:lpstr>
      <vt:lpstr>Comments</vt:lpstr>
      <vt:lpstr>Breakout Qs.  </vt:lpstr>
      <vt:lpstr>Class 8</vt:lpstr>
      <vt:lpstr>PowerPoint Presentation</vt:lpstr>
      <vt:lpstr>Logistics</vt:lpstr>
      <vt:lpstr>Breakout Qs.  </vt:lpstr>
      <vt:lpstr>Class 7</vt:lpstr>
      <vt:lpstr>PowerPoint Presentation</vt:lpstr>
      <vt:lpstr>Logistics</vt:lpstr>
      <vt:lpstr>DB seminar talks</vt:lpstr>
      <vt:lpstr>Breakout Qs.  </vt:lpstr>
      <vt:lpstr>Class 6</vt:lpstr>
      <vt:lpstr>PowerPoint Presentation</vt:lpstr>
      <vt:lpstr>Logistics</vt:lpstr>
      <vt:lpstr>DB seminar talks</vt:lpstr>
      <vt:lpstr>Breakout Qs.  Provide specific examples</vt:lpstr>
      <vt:lpstr>Breakout</vt:lpstr>
      <vt:lpstr>Class 5</vt:lpstr>
      <vt:lpstr>PowerPoint Presentation</vt:lpstr>
      <vt:lpstr>Logistics</vt:lpstr>
      <vt:lpstr>PowerPoint Presentation</vt:lpstr>
      <vt:lpstr>Reviews</vt:lpstr>
      <vt:lpstr>Reviews</vt:lpstr>
      <vt:lpstr>Class 4</vt:lpstr>
      <vt:lpstr>PowerPoint Presentation</vt:lpstr>
      <vt:lpstr>Today’s session</vt:lpstr>
      <vt:lpstr>Today’s session</vt:lpstr>
      <vt:lpstr>Breakout</vt:lpstr>
      <vt:lpstr>Discussion</vt:lpstr>
      <vt:lpstr>Class 3</vt:lpstr>
      <vt:lpstr>PowerPoint Presentation</vt:lpstr>
      <vt:lpstr>Today’s session</vt:lpstr>
      <vt:lpstr>Breakout</vt:lpstr>
      <vt:lpstr>Discussion</vt:lpstr>
      <vt:lpstr>Class 2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166</cp:revision>
  <dcterms:created xsi:type="dcterms:W3CDTF">2020-09-08T14:06:51Z</dcterms:created>
  <dcterms:modified xsi:type="dcterms:W3CDTF">2020-11-09T02:12:23Z</dcterms:modified>
</cp:coreProperties>
</file>

<file path=docProps/thumbnail.jpeg>
</file>